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68" r:id="rId4"/>
    <p:sldId id="267" r:id="rId5"/>
    <p:sldId id="263" r:id="rId6"/>
    <p:sldId id="264" r:id="rId7"/>
    <p:sldId id="260" r:id="rId8"/>
    <p:sldId id="265" r:id="rId9"/>
    <p:sldId id="266" r:id="rId10"/>
    <p:sldId id="269" r:id="rId11"/>
    <p:sldId id="272" r:id="rId12"/>
    <p:sldId id="273" r:id="rId13"/>
    <p:sldId id="258" r:id="rId14"/>
    <p:sldId id="271" r:id="rId15"/>
    <p:sldId id="275" r:id="rId16"/>
    <p:sldId id="276" r:id="rId17"/>
    <p:sldId id="274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THYSZK" panose="03000502000000000000" pitchFamily="66" charset="-122"/>
      <p:regular r:id="rId23"/>
    </p:embeddedFont>
    <p:embeddedFont>
      <p:font typeface="Linearicons-Free" pitchFamily="2" charset="0"/>
      <p:regular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2EC"/>
    <a:srgbClr val="3FD3A0"/>
    <a:srgbClr val="3692E9"/>
    <a:srgbClr val="F65874"/>
    <a:srgbClr val="D15CC7"/>
    <a:srgbClr val="39BCED"/>
    <a:srgbClr val="F79E34"/>
    <a:srgbClr val="50D4A3"/>
    <a:srgbClr val="F7F1D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47" d="100"/>
          <a:sy n="47" d="100"/>
        </p:scale>
        <p:origin x="60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3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67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084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90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5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77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6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01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9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2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7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D347C-50B6-4A12-B36A-30479D7FEA0D}" type="datetimeFigureOut">
              <a:rPr lang="en-US" smtClean="0"/>
              <a:t>9/22/2015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37590-6C36-4627-B156-6D21260EC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6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2606"/>
            <a:ext cx="12192000" cy="18653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090" y="1562334"/>
            <a:ext cx="3743779" cy="18587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51528" y="3080447"/>
            <a:ext cx="812202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  <a:p>
            <a:pPr algn="ctr"/>
            <a:r>
              <a:rPr lang="en-P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 </a:t>
            </a:r>
            <a:r>
              <a:rPr lang="en-P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A CLOUD-BASED NAVIGATIONAL SYSTEM USING FRAME DIFFERENTATION AND TRAFFIC DENSITY DETECTION 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838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" t="13542" b="11041"/>
          <a:stretch/>
        </p:blipFill>
        <p:spPr>
          <a:xfrm>
            <a:off x="-16042" y="-16793"/>
            <a:ext cx="12208042" cy="689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3" t="1177" r="4807" b="3301"/>
          <a:stretch/>
        </p:blipFill>
        <p:spPr>
          <a:xfrm>
            <a:off x="5710489" y="3070746"/>
            <a:ext cx="1754836" cy="34801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63" t="50855" r="39440" b="18398"/>
          <a:stretch/>
        </p:blipFill>
        <p:spPr>
          <a:xfrm>
            <a:off x="5800299" y="3405115"/>
            <a:ext cx="1596788" cy="2811439"/>
          </a:xfrm>
          <a:prstGeom prst="rect">
            <a:avLst/>
          </a:prstGeom>
        </p:spPr>
      </p:pic>
      <p:sp>
        <p:nvSpPr>
          <p:cNvPr id="6" name="Chevron 5"/>
          <p:cNvSpPr/>
          <p:nvPr/>
        </p:nvSpPr>
        <p:spPr>
          <a:xfrm rot="20074066">
            <a:off x="7764501" y="4113470"/>
            <a:ext cx="436728" cy="529196"/>
          </a:xfrm>
          <a:prstGeom prst="chevron">
            <a:avLst/>
          </a:prstGeom>
          <a:solidFill>
            <a:srgbClr val="F79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hevron 12"/>
          <p:cNvSpPr/>
          <p:nvPr/>
        </p:nvSpPr>
        <p:spPr>
          <a:xfrm rot="20074066">
            <a:off x="8186019" y="3883733"/>
            <a:ext cx="436728" cy="529196"/>
          </a:xfrm>
          <a:prstGeom prst="chevron">
            <a:avLst/>
          </a:prstGeom>
          <a:solidFill>
            <a:srgbClr val="F79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hevron 13"/>
          <p:cNvSpPr/>
          <p:nvPr/>
        </p:nvSpPr>
        <p:spPr>
          <a:xfrm rot="20074066">
            <a:off x="8613580" y="3653995"/>
            <a:ext cx="436728" cy="529196"/>
          </a:xfrm>
          <a:prstGeom prst="chevron">
            <a:avLst/>
          </a:prstGeom>
          <a:solidFill>
            <a:srgbClr val="F79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8473">
            <a:off x="5017827" y="27296"/>
            <a:ext cx="1564943" cy="1564943"/>
          </a:xfrm>
          <a:prstGeom prst="rect">
            <a:avLst/>
          </a:prstGeom>
        </p:spPr>
      </p:pic>
      <p:sp>
        <p:nvSpPr>
          <p:cNvPr id="16" name="Chevron 15"/>
          <p:cNvSpPr/>
          <p:nvPr/>
        </p:nvSpPr>
        <p:spPr>
          <a:xfrm rot="4493709">
            <a:off x="6032297" y="1648313"/>
            <a:ext cx="400716" cy="572480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hevron 16"/>
          <p:cNvSpPr/>
          <p:nvPr/>
        </p:nvSpPr>
        <p:spPr>
          <a:xfrm rot="4493709">
            <a:off x="6227847" y="2046133"/>
            <a:ext cx="400716" cy="572480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hevron 17"/>
          <p:cNvSpPr/>
          <p:nvPr/>
        </p:nvSpPr>
        <p:spPr>
          <a:xfrm rot="4493709">
            <a:off x="6336481" y="2394149"/>
            <a:ext cx="400717" cy="572480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63" t="50855" r="39440" b="18398"/>
          <a:stretch/>
        </p:blipFill>
        <p:spPr>
          <a:xfrm>
            <a:off x="5786651" y="3411939"/>
            <a:ext cx="1596788" cy="281143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6237" y="6211669"/>
            <a:ext cx="3789967" cy="667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0" y="6211669"/>
            <a:ext cx="3726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CHANNEL APP</a:t>
            </a:r>
            <a:endParaRPr lang="en-US" sz="3600" b="1" dirty="0">
              <a:solidFill>
                <a:schemeClr val="bg1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209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0.30391 -0.27847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95" y="-13935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0"/>
                            </p:stCondLst>
                            <p:childTnLst>
                              <p:par>
                                <p:cTn id="7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000"/>
                            </p:stCondLst>
                            <p:childTnLst>
                              <p:par>
                                <p:cTn id="7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0"/>
                            </p:stCondLst>
                            <p:childTnLst>
                              <p:par>
                                <p:cTn id="84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500"/>
                            </p:stCondLst>
                            <p:childTnLst>
                              <p:par>
                                <p:cTn id="88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13" grpId="0" animBg="1"/>
      <p:bldP spid="13" grpId="1" animBg="1"/>
      <p:bldP spid="13" grpId="2" animBg="1"/>
      <p:bldP spid="14" grpId="0" animBg="1"/>
      <p:bldP spid="14" grpId="1" animBg="1"/>
      <p:bldP spid="14" grpId="2" animBg="1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63" t="50855" r="39440" b="18398"/>
          <a:stretch/>
        </p:blipFill>
        <p:spPr>
          <a:xfrm>
            <a:off x="3328466" y="1001901"/>
            <a:ext cx="1596788" cy="28114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463" t="50855" r="39440" b="18398"/>
          <a:stretch/>
        </p:blipFill>
        <p:spPr>
          <a:xfrm>
            <a:off x="5313738" y="1001901"/>
            <a:ext cx="1596788" cy="28114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463" t="50855" r="39440" b="18398"/>
          <a:stretch/>
        </p:blipFill>
        <p:spPr>
          <a:xfrm>
            <a:off x="7237054" y="1001901"/>
            <a:ext cx="1596788" cy="281143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832481" y="679763"/>
            <a:ext cx="6313637" cy="3428418"/>
          </a:xfrm>
          <a:prstGeom prst="roundRect">
            <a:avLst/>
          </a:prstGeom>
          <a:noFill/>
          <a:ln w="76200">
            <a:solidFill>
              <a:srgbClr val="39BC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081660" y="205089"/>
            <a:ext cx="240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39BCED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Image Processing</a:t>
            </a:r>
            <a:endParaRPr lang="en-US" b="1" dirty="0">
              <a:solidFill>
                <a:srgbClr val="39BCED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837411" y="4744745"/>
            <a:ext cx="5679888" cy="1510246"/>
          </a:xfrm>
          <a:prstGeom prst="roundRect">
            <a:avLst/>
          </a:prstGeom>
          <a:noFill/>
          <a:ln w="76200">
            <a:solidFill>
              <a:srgbClr val="F79E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79E34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67807" y="4960611"/>
            <a:ext cx="52190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F79E34"/>
                </a:solidFill>
                <a:latin typeface="Linearicons-Free" pitchFamily="2" charset="0"/>
              </a:rPr>
              <a:t>    </a:t>
            </a:r>
            <a:endParaRPr lang="en-US" sz="6000" dirty="0">
              <a:solidFill>
                <a:srgbClr val="F79E34"/>
              </a:solidFill>
              <a:latin typeface="Linearicons-Free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117283" y="6274680"/>
            <a:ext cx="3252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79E34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Gather from other channels</a:t>
            </a:r>
            <a:endParaRPr lang="en-US" b="1" dirty="0">
              <a:solidFill>
                <a:srgbClr val="F79E34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108621" y="828511"/>
            <a:ext cx="1187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  <a:latin typeface="Linearicons-Free" pitchFamily="2" charset="0"/>
              </a:rPr>
              <a:t>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104425" y="1952107"/>
            <a:ext cx="846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low</a:t>
            </a:r>
            <a:endParaRPr lang="en-US" sz="2800" dirty="0">
              <a:solidFill>
                <a:srgbClr val="7030A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971476" y="2525732"/>
            <a:ext cx="1187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medium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136318" y="2993893"/>
            <a:ext cx="814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7030A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high</a:t>
            </a:r>
            <a:endParaRPr lang="en-US" sz="2400" dirty="0">
              <a:solidFill>
                <a:srgbClr val="7030A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109462" y="4793982"/>
            <a:ext cx="1816455" cy="1348922"/>
          </a:xfrm>
          <a:prstGeom prst="roundRect">
            <a:avLst/>
          </a:prstGeom>
          <a:noFill/>
          <a:ln w="76200">
            <a:solidFill>
              <a:srgbClr val="F658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608647" y="4765905"/>
            <a:ext cx="1537823" cy="1293348"/>
          </a:xfrm>
          <a:prstGeom prst="roundRect">
            <a:avLst/>
          </a:prstGeom>
          <a:noFill/>
          <a:ln w="76200">
            <a:solidFill>
              <a:srgbClr val="3FD3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931656" y="4854726"/>
            <a:ext cx="1187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3FD3A0"/>
                </a:solidFill>
                <a:latin typeface="Linearicons-Free" pitchFamily="2" charset="0"/>
              </a:rPr>
              <a:t>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46925" y="4985671"/>
            <a:ext cx="1187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65874"/>
                </a:solidFill>
                <a:latin typeface="Linearicons-Free" pitchFamily="2" charset="0"/>
              </a:rPr>
              <a:t>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843166" y="635675"/>
            <a:ext cx="1443736" cy="3432050"/>
          </a:xfrm>
          <a:prstGeom prst="round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11105" y="1632494"/>
            <a:ext cx="1537823" cy="1293348"/>
          </a:xfrm>
          <a:prstGeom prst="roundRect">
            <a:avLst/>
          </a:prstGeom>
          <a:noFill/>
          <a:ln w="76200">
            <a:solidFill>
              <a:srgbClr val="3692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86458" y="1718200"/>
            <a:ext cx="1187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3692E9"/>
                </a:solidFill>
                <a:latin typeface="Linearicons-Free" pitchFamily="2" charset="0"/>
              </a:rPr>
              <a:t></a:t>
            </a:r>
          </a:p>
        </p:txBody>
      </p:sp>
      <p:sp>
        <p:nvSpPr>
          <p:cNvPr id="30" name="Chevron 29"/>
          <p:cNvSpPr/>
          <p:nvPr/>
        </p:nvSpPr>
        <p:spPr>
          <a:xfrm>
            <a:off x="2257996" y="2014570"/>
            <a:ext cx="436728" cy="529196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989309" y="163011"/>
            <a:ext cx="1230382" cy="379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Tagging</a:t>
            </a:r>
            <a:endParaRPr lang="en-US" b="1" dirty="0">
              <a:solidFill>
                <a:srgbClr val="7030A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45733" y="6243730"/>
            <a:ext cx="2343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>
                <a:solidFill>
                  <a:srgbClr val="F65874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Djikstra</a:t>
            </a:r>
            <a:r>
              <a:rPr lang="en-US" b="1" dirty="0" err="1" smtClean="0">
                <a:solidFill>
                  <a:srgbClr val="F65874"/>
                </a:solidFill>
                <a:ea typeface="LTHYSZK" panose="03000502000000000000" pitchFamily="66" charset="-122"/>
              </a:rPr>
              <a:t>’</a:t>
            </a:r>
            <a:r>
              <a:rPr lang="en-US" b="1" dirty="0" err="1" smtClean="0">
                <a:solidFill>
                  <a:srgbClr val="F65874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s</a:t>
            </a:r>
            <a:r>
              <a:rPr lang="en-US" b="1" dirty="0" smtClean="0">
                <a:solidFill>
                  <a:srgbClr val="F65874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 Algorithm</a:t>
            </a:r>
            <a:endParaRPr lang="en-US" b="1" dirty="0">
              <a:solidFill>
                <a:srgbClr val="F65874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70103" y="1157431"/>
            <a:ext cx="1944187" cy="368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3692E9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Receive Image</a:t>
            </a:r>
            <a:endParaRPr lang="en-US" b="1" dirty="0">
              <a:solidFill>
                <a:srgbClr val="3692E9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40969" y="4302867"/>
            <a:ext cx="1517027" cy="368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3FD3A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Send Data</a:t>
            </a:r>
            <a:endParaRPr lang="en-US" b="1" dirty="0">
              <a:solidFill>
                <a:srgbClr val="3FD3A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" y="1"/>
            <a:ext cx="2685156" cy="6797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79981" y="44959"/>
            <a:ext cx="2690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SERVER</a:t>
            </a:r>
            <a:endParaRPr lang="en-US" sz="3600" b="1" dirty="0">
              <a:solidFill>
                <a:schemeClr val="bg1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37" name="Chevron 36"/>
          <p:cNvSpPr/>
          <p:nvPr/>
        </p:nvSpPr>
        <p:spPr>
          <a:xfrm>
            <a:off x="9257988" y="1983035"/>
            <a:ext cx="436728" cy="529196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Chevron 37"/>
          <p:cNvSpPr/>
          <p:nvPr/>
        </p:nvSpPr>
        <p:spPr>
          <a:xfrm rot="5400000">
            <a:off x="10346669" y="4129424"/>
            <a:ext cx="436728" cy="529196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Chevron 38"/>
          <p:cNvSpPr/>
          <p:nvPr/>
        </p:nvSpPr>
        <p:spPr>
          <a:xfrm rot="10800000">
            <a:off x="5148217" y="5228904"/>
            <a:ext cx="436728" cy="529196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Chevron 39"/>
          <p:cNvSpPr/>
          <p:nvPr/>
        </p:nvSpPr>
        <p:spPr>
          <a:xfrm rot="10800000">
            <a:off x="2308198" y="5203844"/>
            <a:ext cx="436728" cy="529196"/>
          </a:xfrm>
          <a:prstGeom prst="chevron">
            <a:avLst/>
          </a:prstGeom>
          <a:solidFill>
            <a:srgbClr val="D15C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97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4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12" grpId="0"/>
      <p:bldP spid="13" grpId="0"/>
      <p:bldP spid="14" grpId="0"/>
      <p:bldP spid="15" grpId="0"/>
      <p:bldP spid="16" grpId="0"/>
      <p:bldP spid="17" grpId="0"/>
      <p:bldP spid="20" grpId="0" animBg="1"/>
      <p:bldP spid="22" grpId="0" animBg="1"/>
      <p:bldP spid="24" grpId="0"/>
      <p:bldP spid="25" grpId="0"/>
      <p:bldP spid="26" grpId="0" animBg="1"/>
      <p:bldP spid="28" grpId="0" animBg="1"/>
      <p:bldP spid="29" grpId="0"/>
      <p:bldP spid="30" grpId="0" animBg="1"/>
      <p:bldP spid="30" grpId="1" animBg="1"/>
      <p:bldP spid="31" grpId="0"/>
      <p:bldP spid="32" grpId="0"/>
      <p:bldP spid="33" grpId="0"/>
      <p:bldP spid="34" grpId="0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01"/>
          <a:stretch/>
        </p:blipFill>
        <p:spPr>
          <a:xfrm>
            <a:off x="0" y="0"/>
            <a:ext cx="12192000" cy="691414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951496" y="0"/>
            <a:ext cx="3240504" cy="6797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243770" y="0"/>
            <a:ext cx="2948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USER APP</a:t>
            </a:r>
            <a:endParaRPr lang="en-US" sz="3600" b="1" dirty="0">
              <a:solidFill>
                <a:schemeClr val="bg1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159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850" t="4033" r="1922" b="2506"/>
          <a:stretch/>
        </p:blipFill>
        <p:spPr>
          <a:xfrm>
            <a:off x="0" y="0"/>
            <a:ext cx="12192000" cy="6836898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496517"/>
              </p:ext>
            </p:extLst>
          </p:nvPr>
        </p:nvGraphicFramePr>
        <p:xfrm>
          <a:off x="207535" y="211015"/>
          <a:ext cx="4913105" cy="2083411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974151"/>
                <a:gridCol w="3938954"/>
              </a:tblGrid>
              <a:tr h="1463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CHANNEL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LOCATION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97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65874"/>
                          </a:solidFill>
                          <a:effectLst/>
                        </a:rPr>
                        <a:t>A</a:t>
                      </a:r>
                      <a:endParaRPr lang="en-US" sz="1200" dirty="0">
                        <a:solidFill>
                          <a:srgbClr val="F65874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kern="1200" baseline="0" dirty="0" smtClean="0">
                          <a:solidFill>
                            <a:srgbClr val="F65874"/>
                          </a:solidFill>
                        </a:rPr>
                        <a:t>Cebu Capitol facing Jones Avenue </a:t>
                      </a:r>
                      <a:endParaRPr lang="en-US" sz="1200" b="1" i="0" u="none" strike="noStrike" kern="1200" baseline="0" dirty="0" smtClean="0">
                        <a:solidFill>
                          <a:srgbClr val="F658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  <a:tr h="351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D15CC7"/>
                          </a:solidFill>
                          <a:effectLst/>
                        </a:rPr>
                        <a:t>B</a:t>
                      </a:r>
                      <a:endParaRPr lang="en-US" sz="1200" dirty="0">
                        <a:solidFill>
                          <a:srgbClr val="D15CC7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u="none" strike="noStrike" kern="1200" baseline="0" dirty="0" err="1" smtClean="0">
                          <a:solidFill>
                            <a:srgbClr val="D15CC7"/>
                          </a:solidFill>
                        </a:rPr>
                        <a:t>Escario</a:t>
                      </a:r>
                      <a:r>
                        <a:rPr lang="en-PH" sz="1200" b="1" u="none" strike="noStrike" kern="1200" baseline="0" dirty="0" smtClean="0">
                          <a:solidFill>
                            <a:srgbClr val="D15CC7"/>
                          </a:solidFill>
                        </a:rPr>
                        <a:t> near Golden Peak Hotel facing Capitol</a:t>
                      </a:r>
                      <a:endParaRPr lang="en-PH" sz="1200" b="1" i="0" u="none" strike="noStrike" kern="1200" baseline="0" dirty="0" smtClean="0">
                        <a:solidFill>
                          <a:srgbClr val="D15CC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  <a:tr h="2672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79E34"/>
                          </a:solidFill>
                          <a:effectLst/>
                        </a:rPr>
                        <a:t>C</a:t>
                      </a:r>
                      <a:endParaRPr lang="en-US" sz="1200" dirty="0">
                        <a:solidFill>
                          <a:srgbClr val="F79E34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kern="1200" baseline="0" dirty="0" smtClean="0">
                          <a:solidFill>
                            <a:srgbClr val="F79E34"/>
                          </a:solidFill>
                        </a:rPr>
                        <a:t>Mango Jollibee facing Fuente </a:t>
                      </a:r>
                      <a:endParaRPr lang="en-US" sz="1200" b="1" i="0" u="none" strike="noStrike" kern="1200" baseline="0" dirty="0" smtClean="0">
                        <a:solidFill>
                          <a:srgbClr val="F79E3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  <a:tr h="3235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50D4A3"/>
                          </a:solidFill>
                          <a:effectLst/>
                        </a:rPr>
                        <a:t>D</a:t>
                      </a:r>
                      <a:endParaRPr lang="en-US" sz="1200" dirty="0">
                        <a:solidFill>
                          <a:srgbClr val="50D4A3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kern="1200" baseline="0" dirty="0" err="1" smtClean="0">
                          <a:solidFill>
                            <a:srgbClr val="50D4A3"/>
                          </a:solidFill>
                        </a:rPr>
                        <a:t>Gorordo</a:t>
                      </a:r>
                      <a:r>
                        <a:rPr lang="en-US" sz="1200" b="1" u="none" strike="noStrike" kern="1200" baseline="0" dirty="0" smtClean="0">
                          <a:solidFill>
                            <a:srgbClr val="50D4A3"/>
                          </a:solidFill>
                        </a:rPr>
                        <a:t>, facing CIC </a:t>
                      </a:r>
                      <a:endParaRPr lang="en-US" sz="1200" b="1" i="0" u="none" strike="noStrike" kern="1200" baseline="0" dirty="0" smtClean="0">
                        <a:solidFill>
                          <a:srgbClr val="50D4A3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  <a:tr h="2954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4BC2EC"/>
                          </a:solidFill>
                          <a:effectLst/>
                        </a:rPr>
                        <a:t>E</a:t>
                      </a:r>
                      <a:endParaRPr lang="en-US" sz="1200" dirty="0">
                        <a:solidFill>
                          <a:srgbClr val="4BC2EC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u="none" strike="noStrike" kern="1200" baseline="0" dirty="0" smtClean="0">
                          <a:solidFill>
                            <a:srgbClr val="4BC2EC"/>
                          </a:solidFill>
                        </a:rPr>
                        <a:t>Near Perpetual </a:t>
                      </a:r>
                      <a:r>
                        <a:rPr lang="en-PH" sz="1200" b="1" u="none" strike="noStrike" kern="1200" baseline="0" dirty="0" err="1" smtClean="0">
                          <a:solidFill>
                            <a:srgbClr val="4BC2EC"/>
                          </a:solidFill>
                        </a:rPr>
                        <a:t>Soccour</a:t>
                      </a:r>
                      <a:r>
                        <a:rPr lang="en-PH" sz="1200" b="1" u="none" strike="noStrike" kern="1200" baseline="0" dirty="0" smtClean="0">
                          <a:solidFill>
                            <a:srgbClr val="4BC2EC"/>
                          </a:solidFill>
                        </a:rPr>
                        <a:t> Hospital facing Golden Peak </a:t>
                      </a:r>
                      <a:endParaRPr lang="en-PH" sz="1200" b="1" i="0" u="none" strike="noStrike" kern="1200" baseline="0" dirty="0" smtClean="0">
                        <a:solidFill>
                          <a:srgbClr val="4BC2EC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  <a:tr h="260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4BC2EC"/>
                          </a:solidFill>
                          <a:effectLst/>
                        </a:rPr>
                        <a:t>F</a:t>
                      </a:r>
                      <a:endParaRPr lang="en-US" sz="1200" dirty="0">
                        <a:solidFill>
                          <a:srgbClr val="4BC2EC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u="none" strike="noStrike" kern="1200" baseline="0" dirty="0" smtClean="0">
                          <a:solidFill>
                            <a:srgbClr val="4BC2EC"/>
                          </a:solidFill>
                        </a:rPr>
                        <a:t>Near Tune Hotel facing Golden Peak 	</a:t>
                      </a:r>
                      <a:endParaRPr lang="en-PH" sz="1200" b="1" i="0" u="none" strike="noStrike" kern="1200" baseline="0" dirty="0" smtClean="0">
                        <a:solidFill>
                          <a:srgbClr val="4BC2EC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1DF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222696" y="2630660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65874"/>
                </a:solidFill>
                <a:latin typeface="Linearicons-Free" pitchFamily="2" charset="0"/>
              </a:rPr>
              <a:t>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71846" y="1615442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D15CC7"/>
                </a:solidFill>
                <a:latin typeface="Linearicons-Free" pitchFamily="2" charset="0"/>
              </a:rPr>
              <a:t>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34377" y="5435703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79E34"/>
                </a:solidFill>
                <a:latin typeface="Linearicons-Free" pitchFamily="2" charset="0"/>
              </a:rPr>
              <a:t>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37940" y="3970319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50D4A3"/>
                </a:solidFill>
                <a:latin typeface="Linearicons-Free" pitchFamily="2" charset="0"/>
              </a:rPr>
              <a:t>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5429" y="3175252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4BC2EC"/>
                </a:solidFill>
                <a:latin typeface="Linearicons-Free" pitchFamily="2" charset="0"/>
              </a:rPr>
              <a:t>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9874" y="2057019"/>
            <a:ext cx="59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3692E9"/>
                </a:solidFill>
                <a:latin typeface="Linearicons-Free" pitchFamily="2" charset="0"/>
              </a:rPr>
              <a:t>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555" y="1365006"/>
            <a:ext cx="1147202" cy="114720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589" y="4588578"/>
            <a:ext cx="2302412" cy="230241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373" y="2380184"/>
            <a:ext cx="864090" cy="86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1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2" t="7597" r="75415" b="9139"/>
          <a:stretch/>
        </p:blipFill>
        <p:spPr>
          <a:xfrm>
            <a:off x="1299409" y="721893"/>
            <a:ext cx="2906831" cy="52382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5" t="7597" r="56955" b="9139"/>
          <a:stretch/>
        </p:blipFill>
        <p:spPr>
          <a:xfrm>
            <a:off x="4703988" y="721893"/>
            <a:ext cx="2878498" cy="52382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34" t="7597" r="38095" b="9616"/>
          <a:stretch/>
        </p:blipFill>
        <p:spPr>
          <a:xfrm>
            <a:off x="8080234" y="721893"/>
            <a:ext cx="2944285" cy="520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6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1" t="3137" r="12071" b="49216"/>
          <a:stretch/>
        </p:blipFill>
        <p:spPr>
          <a:xfrm>
            <a:off x="618564" y="833716"/>
            <a:ext cx="11001138" cy="470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41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3" t="51177" r="16870"/>
          <a:stretch/>
        </p:blipFill>
        <p:spPr>
          <a:xfrm>
            <a:off x="1250574" y="658906"/>
            <a:ext cx="10381130" cy="578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5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388" y="5560454"/>
            <a:ext cx="8480612" cy="12975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9" y="312644"/>
            <a:ext cx="3380815" cy="64344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844" y="1056536"/>
            <a:ext cx="2634987" cy="13082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11388" y="2494439"/>
            <a:ext cx="8122023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PH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 </a:t>
            </a:r>
            <a:r>
              <a:rPr lang="en-PH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A CLOUD-BASED NAVIGATIONAL SYSTEM USING FRAME DIFFERENTATION AND TRAFFIC DENSITY DETECTION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23915" y="3709017"/>
            <a:ext cx="4855558" cy="6797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444844" y="3742448"/>
            <a:ext cx="362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THANK YOU!</a:t>
            </a:r>
            <a:endParaRPr lang="en-US" sz="3600" b="1" dirty="0">
              <a:solidFill>
                <a:schemeClr val="bg1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041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4775" y="2589682"/>
            <a:ext cx="51636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7200" dirty="0">
                <a:solidFill>
                  <a:schemeClr val="bg2">
                    <a:lumMod val="25000"/>
                  </a:schemeClr>
                </a:solidFill>
                <a:latin typeface="Linearicons-Free" pitchFamily="2" charset="0"/>
              </a:rPr>
              <a:t>Commuting</a:t>
            </a:r>
            <a:endParaRPr lang="en-US" sz="7200" dirty="0">
              <a:solidFill>
                <a:schemeClr val="bg2">
                  <a:lumMod val="25000"/>
                </a:schemeClr>
              </a:solidFill>
              <a:latin typeface="Linearicons-Free" pitchFamily="2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31540" y="2138082"/>
            <a:ext cx="2103531" cy="2103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1620588" y="2236258"/>
            <a:ext cx="2137748" cy="2728202"/>
            <a:chOff x="1551936" y="2205316"/>
            <a:chExt cx="2137748" cy="272820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1936" y="2205316"/>
              <a:ext cx="2137748" cy="213774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654570" y="4410298"/>
              <a:ext cx="16482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l-PH" sz="2800" dirty="0">
                  <a:solidFill>
                    <a:schemeClr val="bg2">
                      <a:lumMod val="25000"/>
                    </a:schemeClr>
                  </a:solidFill>
                  <a:latin typeface="Linearicons-Free" pitchFamily="2" charset="0"/>
                </a:rPr>
                <a:t>Students</a:t>
              </a:r>
              <a:endParaRPr lang="en-US" sz="3200" dirty="0">
                <a:solidFill>
                  <a:schemeClr val="bg2">
                    <a:lumMod val="25000"/>
                  </a:schemeClr>
                </a:solidFill>
                <a:latin typeface="Linearicons-Free" pitchFamily="2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935071" y="2108814"/>
            <a:ext cx="2301484" cy="2855646"/>
            <a:chOff x="4935071" y="2108814"/>
            <a:chExt cx="2301484" cy="285564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5071" y="2108814"/>
              <a:ext cx="2301484" cy="230148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935071" y="4441240"/>
              <a:ext cx="2254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l-PH" sz="2800" dirty="0" smtClean="0">
                  <a:solidFill>
                    <a:schemeClr val="bg2">
                      <a:lumMod val="25000"/>
                    </a:schemeClr>
                  </a:solidFill>
                  <a:latin typeface="Linearicons-Free" pitchFamily="2" charset="0"/>
                </a:rPr>
                <a:t>Profesionals</a:t>
              </a:r>
              <a:endParaRPr lang="en-US" sz="3200" dirty="0">
                <a:solidFill>
                  <a:schemeClr val="bg2">
                    <a:lumMod val="25000"/>
                  </a:schemeClr>
                </a:solidFill>
                <a:latin typeface="Linearicons-Free" pitchFamily="2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766610" y="2244481"/>
            <a:ext cx="3019127" cy="2785539"/>
            <a:chOff x="7766610" y="2244481"/>
            <a:chExt cx="3019127" cy="2785539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6126" y="2244481"/>
              <a:ext cx="2262319" cy="2262319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7766610" y="4506800"/>
              <a:ext cx="30191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l-PH" sz="2800" dirty="0">
                  <a:solidFill>
                    <a:schemeClr val="bg2">
                      <a:lumMod val="25000"/>
                    </a:schemeClr>
                  </a:solidFill>
                  <a:latin typeface="Linearicons-Free" pitchFamily="2" charset="0"/>
                </a:rPr>
                <a:t>Common </a:t>
              </a:r>
              <a:r>
                <a:rPr lang="fil-PH" sz="2800" dirty="0" smtClean="0">
                  <a:solidFill>
                    <a:schemeClr val="bg2">
                      <a:lumMod val="25000"/>
                    </a:schemeClr>
                  </a:solidFill>
                  <a:latin typeface="Linearicons-Free" pitchFamily="2" charset="0"/>
                </a:rPr>
                <a:t>People</a:t>
              </a:r>
              <a:endParaRPr lang="en-US" sz="2800" dirty="0">
                <a:solidFill>
                  <a:schemeClr val="bg2">
                    <a:lumMod val="25000"/>
                  </a:schemeClr>
                </a:solidFill>
                <a:latin typeface="Linearicons-Free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65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6 L 0.18841 -0.2919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4" y="-146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0.29141 -0.43982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70" y="-21991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4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1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6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306 0.02014 L 0.01289 -0.420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" y="-22037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56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306 0.02014 L -0.24701 -0.4291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80" y="-2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100"/>
                            </p:stCondLst>
                            <p:childTnLst>
                              <p:par>
                                <p:cTn id="5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100"/>
                            </p:stCondLst>
                            <p:childTnLst>
                              <p:par>
                                <p:cTn id="75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403" y="1496703"/>
            <a:ext cx="3810000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528" y="1496703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3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9" b="21525"/>
          <a:stretch/>
        </p:blipFill>
        <p:spPr>
          <a:xfrm>
            <a:off x="1485826" y="3044502"/>
            <a:ext cx="9058015" cy="2778372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622" y="3412458"/>
            <a:ext cx="864090" cy="864090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318" y="3080169"/>
            <a:ext cx="1147202" cy="1147202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155" y="3858005"/>
            <a:ext cx="300028" cy="637559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617" y="3745901"/>
            <a:ext cx="300028" cy="637559"/>
          </a:xfrm>
          <a:prstGeom prst="rect">
            <a:avLst/>
          </a:prstGeom>
        </p:spPr>
      </p:pic>
      <p:sp>
        <p:nvSpPr>
          <p:cNvPr id="108" name="TextBox 107"/>
          <p:cNvSpPr txBox="1"/>
          <p:nvPr/>
        </p:nvSpPr>
        <p:spPr>
          <a:xfrm>
            <a:off x="3687687" y="3844503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10mins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111179" y="3807453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10mins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8459159" y="3803364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 </a:t>
            </a:r>
            <a:r>
              <a:rPr lang="en-US" dirty="0" err="1" smtClean="0">
                <a:solidFill>
                  <a:srgbClr val="FF0000"/>
                </a:solidFill>
              </a:rPr>
              <a:t>mins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741816" y="2833312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err="1" smtClean="0"/>
              <a:t>mins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7865292" y="2773870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 </a:t>
            </a:r>
            <a:r>
              <a:rPr lang="en-US" dirty="0" err="1" smtClean="0"/>
              <a:t>mins</a:t>
            </a:r>
            <a:endParaRPr lang="en-US" dirty="0"/>
          </a:p>
        </p:txBody>
      </p:sp>
      <p:sp>
        <p:nvSpPr>
          <p:cNvPr id="114" name="TextBox 113"/>
          <p:cNvSpPr txBox="1"/>
          <p:nvPr/>
        </p:nvSpPr>
        <p:spPr>
          <a:xfrm>
            <a:off x="5664521" y="5724174"/>
            <a:ext cx="9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0D4A3"/>
                </a:solidFill>
              </a:rPr>
              <a:t>5 </a:t>
            </a:r>
            <a:r>
              <a:rPr lang="en-US" dirty="0" err="1" smtClean="0">
                <a:solidFill>
                  <a:srgbClr val="50D4A3"/>
                </a:solidFill>
              </a:rPr>
              <a:t>mins</a:t>
            </a:r>
            <a:endParaRPr lang="en-US" dirty="0">
              <a:solidFill>
                <a:srgbClr val="50D4A3"/>
              </a:solidFill>
            </a:endParaRPr>
          </a:p>
        </p:txBody>
      </p:sp>
      <p:cxnSp>
        <p:nvCxnSpPr>
          <p:cNvPr id="116" name="Straight Arrow Connector 115"/>
          <p:cNvCxnSpPr/>
          <p:nvPr/>
        </p:nvCxnSpPr>
        <p:spPr>
          <a:xfrm>
            <a:off x="1919388" y="4227371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2574480" y="4237584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3217040" y="4227371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4574814" y="4210400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3840858" y="4213835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>
            <a:off x="5533181" y="4237584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6116579" y="4251140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6798560" y="4244362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8459159" y="4210400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9146540" y="4210400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9707318" y="4210400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7490463" y="4249161"/>
            <a:ext cx="470647" cy="0"/>
          </a:xfrm>
          <a:prstGeom prst="straightConnector1">
            <a:avLst/>
          </a:prstGeom>
          <a:ln w="76200">
            <a:solidFill>
              <a:srgbClr val="F3DA22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622" y="434560"/>
            <a:ext cx="1056399" cy="1056399"/>
          </a:xfrm>
          <a:prstGeom prst="ellipse">
            <a:avLst/>
          </a:prstGeom>
          <a:ln w="63500" cap="rnd">
            <a:solidFill>
              <a:srgbClr val="F79E3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1302220" y="1702149"/>
            <a:ext cx="127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23 </a:t>
            </a:r>
            <a:r>
              <a:rPr lang="en-US" b="1" dirty="0" err="1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mins</a:t>
            </a:r>
            <a:endParaRPr lang="en-US" b="1" dirty="0">
              <a:solidFill>
                <a:srgbClr val="FF000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cxnSp>
        <p:nvCxnSpPr>
          <p:cNvPr id="128" name="Straight Arrow Connector 127"/>
          <p:cNvCxnSpPr/>
          <p:nvPr/>
        </p:nvCxnSpPr>
        <p:spPr>
          <a:xfrm>
            <a:off x="1919388" y="4210400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2562882" y="4210400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 flipV="1">
            <a:off x="3052697" y="3673207"/>
            <a:ext cx="387621" cy="325344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3527001" y="3309781"/>
            <a:ext cx="360179" cy="266676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>
            <a:off x="4076181" y="3206341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4752208" y="3202644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5533181" y="3202644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6319214" y="3392217"/>
            <a:ext cx="479346" cy="18424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7243985" y="3202644"/>
            <a:ext cx="246478" cy="343171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7629968" y="3202644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8247545" y="3202644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9068696" y="3383194"/>
            <a:ext cx="374054" cy="325242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9555903" y="3775558"/>
            <a:ext cx="297684" cy="299526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9942641" y="4210400"/>
            <a:ext cx="470647" cy="0"/>
          </a:xfrm>
          <a:prstGeom prst="straightConnector1">
            <a:avLst/>
          </a:prstGeom>
          <a:ln w="76200">
            <a:solidFill>
              <a:srgbClr val="D15BC9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3838363" y="1728606"/>
            <a:ext cx="127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15 </a:t>
            </a:r>
            <a:r>
              <a:rPr lang="en-US" b="1" dirty="0" err="1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mins</a:t>
            </a:r>
            <a:endParaRPr lang="en-US" b="1" dirty="0">
              <a:solidFill>
                <a:srgbClr val="FF000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858" y="377243"/>
            <a:ext cx="1065335" cy="1065335"/>
          </a:xfrm>
          <a:prstGeom prst="ellipse">
            <a:avLst/>
          </a:prstGeom>
          <a:ln w="63500" cap="rnd">
            <a:solidFill>
              <a:srgbClr val="D15CC7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127" y="3180552"/>
            <a:ext cx="300028" cy="637559"/>
          </a:xfrm>
          <a:prstGeom prst="rect">
            <a:avLst/>
          </a:prstGeom>
        </p:spPr>
      </p:pic>
      <p:cxnSp>
        <p:nvCxnSpPr>
          <p:cNvPr id="149" name="Straight Arrow Connector 148"/>
          <p:cNvCxnSpPr/>
          <p:nvPr/>
        </p:nvCxnSpPr>
        <p:spPr>
          <a:xfrm>
            <a:off x="1919388" y="42273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2582050" y="42273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>
            <a:off x="3044308" y="4548502"/>
            <a:ext cx="247369" cy="256285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3397175" y="4945115"/>
            <a:ext cx="259651" cy="304411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>
            <a:off x="3707090" y="5333693"/>
            <a:ext cx="180090" cy="282278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4139745" y="5618788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4817831" y="56159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5402541" y="56159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>
            <a:off x="6014833" y="56159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6711570" y="56159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 flipV="1">
            <a:off x="7825401" y="5097320"/>
            <a:ext cx="135709" cy="405238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V="1">
            <a:off x="8026617" y="4548502"/>
            <a:ext cx="150014" cy="396614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>
            <a:off x="8459159" y="4227371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>
            <a:off x="9040114" y="4237584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>
            <a:off x="9810272" y="4237584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570" y="347352"/>
            <a:ext cx="1077169" cy="1077169"/>
          </a:xfrm>
          <a:prstGeom prst="ellipse">
            <a:avLst/>
          </a:prstGeom>
          <a:ln w="63500" cap="rnd">
            <a:solidFill>
              <a:srgbClr val="39BCED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183" name="TextBox 182"/>
          <p:cNvSpPr txBox="1"/>
          <p:nvPr/>
        </p:nvSpPr>
        <p:spPr>
          <a:xfrm>
            <a:off x="6688850" y="1663934"/>
            <a:ext cx="127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8</a:t>
            </a:r>
            <a:r>
              <a:rPr lang="en-US" b="1" dirty="0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mins</a:t>
            </a:r>
            <a:endParaRPr lang="en-US" b="1" dirty="0">
              <a:solidFill>
                <a:srgbClr val="FF000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cxnSp>
        <p:nvCxnSpPr>
          <p:cNvPr id="184" name="Straight Arrow Connector 183"/>
          <p:cNvCxnSpPr/>
          <p:nvPr/>
        </p:nvCxnSpPr>
        <p:spPr>
          <a:xfrm>
            <a:off x="7367224" y="5622712"/>
            <a:ext cx="470647" cy="0"/>
          </a:xfrm>
          <a:prstGeom prst="straightConnector1">
            <a:avLst/>
          </a:prstGeom>
          <a:ln w="76200">
            <a:solidFill>
              <a:srgbClr val="39BCED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6" name="TextBox 185"/>
          <p:cNvSpPr txBox="1"/>
          <p:nvPr/>
        </p:nvSpPr>
        <p:spPr>
          <a:xfrm>
            <a:off x="9858436" y="1734232"/>
            <a:ext cx="127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#forever</a:t>
            </a:r>
            <a:endParaRPr lang="en-US" b="1" dirty="0">
              <a:solidFill>
                <a:srgbClr val="FF0000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115815" y="1052588"/>
            <a:ext cx="98069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300" b="1" dirty="0" smtClean="0">
                <a:solidFill>
                  <a:srgbClr val="3FD3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41300" b="1" dirty="0">
              <a:solidFill>
                <a:srgbClr val="3FD3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78" y="347352"/>
            <a:ext cx="1147309" cy="1147309"/>
          </a:xfrm>
          <a:prstGeom prst="ellipse">
            <a:avLst/>
          </a:prstGeom>
          <a:ln w="63500" cap="rnd">
            <a:solidFill>
              <a:srgbClr val="3FD3A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623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2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70" fill="hold">
                                          <p:stCondLst>
                                            <p:cond delay="7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70" fill="hold">
                                          <p:stCondLst>
                                            <p:cond delay="14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70" fill="hold">
                                          <p:stCondLst>
                                            <p:cond delay="21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70" fill="hold">
                                          <p:stCondLst>
                                            <p:cond delay="28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400"/>
                            </p:stCondLst>
                            <p:childTnLst>
                              <p:par>
                                <p:cTn id="7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22222E-6 L 0.00351 0.42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2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40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100"/>
                            </p:stCondLst>
                            <p:childTnLst>
                              <p:par>
                                <p:cTn id="8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600"/>
                            </p:stCondLst>
                            <p:childTnLst>
                              <p:par>
                                <p:cTn id="8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100"/>
                            </p:stCondLst>
                            <p:childTnLst>
                              <p:par>
                                <p:cTn id="9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600"/>
                            </p:stCondLst>
                            <p:childTnLst>
                              <p:par>
                                <p:cTn id="9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100"/>
                            </p:stCondLst>
                            <p:childTnLst>
                              <p:par>
                                <p:cTn id="10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600"/>
                            </p:stCondLst>
                            <p:childTnLst>
                              <p:par>
                                <p:cTn id="10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100"/>
                            </p:stCondLst>
                            <p:childTnLst>
                              <p:par>
                                <p:cTn id="1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600"/>
                            </p:stCondLst>
                            <p:childTnLst>
                              <p:par>
                                <p:cTn id="1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100"/>
                            </p:stCondLst>
                            <p:childTnLst>
                              <p:par>
                                <p:cTn id="1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8600"/>
                            </p:stCondLst>
                            <p:childTnLst>
                              <p:par>
                                <p:cTn id="1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100"/>
                            </p:stCondLst>
                            <p:childTnLst>
                              <p:par>
                                <p:cTn id="1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96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1 0.42037 L -4.16667E-6 -3.7037E-6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1600"/>
                            </p:stCondLst>
                            <p:childTnLst>
                              <p:par>
                                <p:cTn id="1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1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7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9" dur="1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0" dur="320" fill="hold">
                                          <p:stCondLst>
                                            <p:cond delay="3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1" dur="320" fill="hold">
                                          <p:stCondLst>
                                            <p:cond delay="64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2" dur="320" fill="hold">
                                          <p:stCondLst>
                                            <p:cond delay="96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3" dur="320" fill="hold">
                                          <p:stCondLst>
                                            <p:cond delay="128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11111E-6 L -0.20612 0.42801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51" y="2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3600"/>
                            </p:stCondLst>
                            <p:childTnLst>
                              <p:par>
                                <p:cTn id="1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4100"/>
                            </p:stCondLst>
                            <p:childTnLst>
                              <p:par>
                                <p:cTn id="1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4600"/>
                            </p:stCondLst>
                            <p:childTnLst>
                              <p:par>
                                <p:cTn id="1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100"/>
                            </p:stCondLst>
                            <p:childTnLst>
                              <p:par>
                                <p:cTn id="1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5600"/>
                            </p:stCondLst>
                            <p:childTnLst>
                              <p:par>
                                <p:cTn id="17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6100"/>
                            </p:stCondLst>
                            <p:childTnLst>
                              <p:par>
                                <p:cTn id="18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6600"/>
                            </p:stCondLst>
                            <p:childTnLst>
                              <p:par>
                                <p:cTn id="18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7100"/>
                            </p:stCondLst>
                            <p:childTnLst>
                              <p:par>
                                <p:cTn id="19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7600"/>
                            </p:stCondLst>
                            <p:childTnLst>
                              <p:par>
                                <p:cTn id="19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8100"/>
                            </p:stCondLst>
                            <p:childTnLst>
                              <p:par>
                                <p:cTn id="20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8600"/>
                            </p:stCondLst>
                            <p:childTnLst>
                              <p:par>
                                <p:cTn id="20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9100"/>
                            </p:stCondLst>
                            <p:childTnLst>
                              <p:par>
                                <p:cTn id="2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9600"/>
                            </p:stCondLst>
                            <p:childTnLst>
                              <p:par>
                                <p:cTn id="2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10100"/>
                            </p:stCondLst>
                            <p:childTnLst>
                              <p:par>
                                <p:cTn id="2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1100"/>
                            </p:stCondLst>
                            <p:childTnLst>
                              <p:par>
                                <p:cTn id="228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612 0.42801 L -3.54167E-6 4.81481E-6 " pathEditMode="relative" rAng="0" ptsTypes="AA">
                                      <p:cBhvr>
                                        <p:cTn id="22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86" y="-21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5100"/>
                            </p:stCondLst>
                            <p:childTnLst>
                              <p:par>
                                <p:cTn id="2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15600"/>
                            </p:stCondLst>
                            <p:childTnLst>
                              <p:par>
                                <p:cTn id="23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500" tmFilter="0, 0; .2, .5; .8, .5; 1, 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9" dur="750" autoRev="1" fill="hold"/>
                                        <p:tgtEl>
                                          <p:spTgt spid="1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17100"/>
                            </p:stCondLst>
                            <p:childTnLst>
                              <p:par>
                                <p:cTn id="241" presetID="32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33333E-6 L -0.44206 0.43148 " pathEditMode="relative" rAng="0" ptsTypes="AA">
                                      <p:cBhvr>
                                        <p:cTn id="2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78" y="2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2000"/>
                            </p:stCondLst>
                            <p:childTnLst>
                              <p:par>
                                <p:cTn id="25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500"/>
                            </p:stCondLst>
                            <p:childTnLst>
                              <p:par>
                                <p:cTn id="2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3000"/>
                            </p:stCondLst>
                            <p:childTnLst>
                              <p:par>
                                <p:cTn id="2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3500"/>
                            </p:stCondLst>
                            <p:childTnLst>
                              <p:par>
                                <p:cTn id="26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4000"/>
                            </p:stCondLst>
                            <p:childTnLst>
                              <p:par>
                                <p:cTn id="27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6000"/>
                            </p:stCondLst>
                            <p:childTnLst>
                              <p:par>
                                <p:cTn id="28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6500"/>
                            </p:stCondLst>
                            <p:childTnLst>
                              <p:par>
                                <p:cTn id="28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7000"/>
                            </p:stCondLst>
                            <p:childTnLst>
                              <p:par>
                                <p:cTn id="29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7500"/>
                            </p:stCondLst>
                            <p:childTnLst>
                              <p:par>
                                <p:cTn id="29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8000"/>
                            </p:stCondLst>
                            <p:childTnLst>
                              <p:par>
                                <p:cTn id="30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4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" fill="hold">
                            <p:stCondLst>
                              <p:cond delay="8500"/>
                            </p:stCondLst>
                            <p:childTnLst>
                              <p:par>
                                <p:cTn id="30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9000"/>
                            </p:stCondLst>
                            <p:childTnLst>
                              <p:par>
                                <p:cTn id="3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9500"/>
                            </p:stCondLst>
                            <p:childTnLst>
                              <p:par>
                                <p:cTn id="31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500"/>
                            </p:stCondLst>
                            <p:childTnLst>
                              <p:par>
                                <p:cTn id="32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332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4206 0.43148 L -6.25E-7 -1.11111E-6 " pathEditMode="relative" rAng="0" ptsTypes="AA">
                                      <p:cBhvr>
                                        <p:cTn id="33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70" y="-2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3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13500"/>
                            </p:stCondLst>
                            <p:childTnLst>
                              <p:par>
                                <p:cTn id="34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1500" tmFilter="0, 0; .2, .5; .8, .5; 1, 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3" dur="750" autoRev="1" fill="hold"/>
                                        <p:tgtEl>
                                          <p:spTgt spid="1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5000"/>
                            </p:stCondLst>
                            <p:childTnLst>
                              <p:par>
                                <p:cTn id="345" presetID="32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4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5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000"/>
                            </p:stCondLst>
                            <p:childTnLst>
                              <p:par>
                                <p:cTn id="360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7.40741E-7 L -0.6957 0.42639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313" y="2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3000"/>
                            </p:stCondLst>
                            <p:childTnLst>
                              <p:par>
                                <p:cTn id="36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>
                            <p:stCondLst>
                              <p:cond delay="5000"/>
                            </p:stCondLst>
                            <p:childTnLst>
                              <p:par>
                                <p:cTn id="380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9571 0.42639 L 8.33333E-7 1.48148E-6 " pathEditMode="relative" rAng="0" ptsTypes="AA">
                                      <p:cBhvr>
                                        <p:cTn id="38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31" y="-2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2" fill="hold">
                            <p:stCondLst>
                              <p:cond delay="7000"/>
                            </p:stCondLst>
                            <p:childTnLst>
                              <p:par>
                                <p:cTn id="3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7500"/>
                            </p:stCondLst>
                            <p:childTnLst>
                              <p:par>
                                <p:cTn id="38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0" dur="1500" tmFilter="0, 0; .2, .5; .8, .5; 1, 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1" dur="750" autoRev="1" fill="hold"/>
                                        <p:tgtEl>
                                          <p:spTgt spid="1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9000"/>
                            </p:stCondLst>
                            <p:childTnLst>
                              <p:par>
                                <p:cTn id="393" presetID="32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9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09" grpId="0"/>
      <p:bldP spid="110" grpId="0"/>
      <p:bldP spid="111" grpId="0"/>
      <p:bldP spid="112" grpId="0"/>
      <p:bldP spid="114" grpId="0"/>
      <p:bldP spid="13" grpId="0"/>
      <p:bldP spid="13" grpId="1"/>
      <p:bldP spid="148" grpId="0"/>
      <p:bldP spid="148" grpId="1"/>
      <p:bldP spid="148" grpId="2"/>
      <p:bldP spid="183" grpId="0"/>
      <p:bldP spid="183" grpId="1"/>
      <p:bldP spid="183" grpId="2"/>
      <p:bldP spid="186" grpId="0"/>
      <p:bldP spid="186" grpId="1"/>
      <p:bldP spid="186" grpId="2"/>
      <p:bldP spid="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534673" y="470314"/>
            <a:ext cx="2986765" cy="5684488"/>
            <a:chOff x="491939" y="312644"/>
            <a:chExt cx="3380815" cy="643445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939" y="312644"/>
              <a:ext cx="3380815" cy="6434454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779252" y="968360"/>
              <a:ext cx="2822929" cy="5066680"/>
            </a:xfrm>
            <a:prstGeom prst="rect">
              <a:avLst/>
            </a:prstGeom>
            <a:solidFill>
              <a:srgbClr val="0007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818547" y="1337244"/>
            <a:ext cx="41873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Develop a mobile based </a:t>
            </a:r>
            <a:endParaRPr lang="en-US" sz="2400" dirty="0">
              <a:solidFill>
                <a:prstClr val="black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18547" y="1749012"/>
            <a:ext cx="35285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Navigational system</a:t>
            </a:r>
            <a:endParaRPr lang="en-US" sz="2400" dirty="0">
              <a:solidFill>
                <a:prstClr val="black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137" y="4389517"/>
            <a:ext cx="2110122" cy="140878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8547" y="2266388"/>
            <a:ext cx="57679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Integrated traffic monitoring system</a:t>
            </a:r>
            <a:endParaRPr lang="en-US" sz="2400" dirty="0">
              <a:solidFill>
                <a:prstClr val="black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683" y="4389517"/>
            <a:ext cx="685800" cy="145732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97469" y="2783764"/>
            <a:ext cx="55402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Uses cloud computing techniques</a:t>
            </a:r>
            <a:endParaRPr lang="en-US" sz="2400" dirty="0">
              <a:solidFill>
                <a:prstClr val="black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8547" y="3212387"/>
            <a:ext cx="74724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To apply image processing, decision-making</a:t>
            </a:r>
          </a:p>
          <a:p>
            <a:pPr lvl="1"/>
            <a:r>
              <a:rPr lang="fil-PH" sz="2400" dirty="0">
                <a:solidFill>
                  <a:srgbClr val="000000"/>
                </a:solidFill>
                <a:latin typeface="LTHYSZK" panose="03000502000000000000" pitchFamily="66" charset="-122"/>
                <a:ea typeface="LTHYSZK" panose="03000502000000000000" pitchFamily="66" charset="-122"/>
                <a:cs typeface="Times New Roman" panose="02020603050405020304" pitchFamily="18" charset="0"/>
              </a:rPr>
              <a:t>and graphing algorithms</a:t>
            </a:r>
            <a:endParaRPr lang="en-US" sz="2400" dirty="0">
              <a:solidFill>
                <a:prstClr val="black"/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29" y="4472007"/>
            <a:ext cx="1447800" cy="1447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0" t="19170" r="18492" b="20276"/>
          <a:stretch/>
        </p:blipFill>
        <p:spPr>
          <a:xfrm>
            <a:off x="6337768" y="4527718"/>
            <a:ext cx="1125416" cy="115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046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5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5 C 0 -0.181 0.069 -0.25 0.125 -0.25 L 0.25 -0.25 E" pathEditMode="relative" ptsTypes="">
                                      <p:cBhvr>
                                        <p:cTn id="4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59259E-6 L -4.16667E-6 -0.12361 C -4.16667E-6 -0.17893 0.11342 -0.24699 0.2056 -0.24699 L 0.4112 -0.24699 " pathEditMode="relative" rAng="0" ptsTypes="AAAA">
                                      <p:cBhvr>
                                        <p:cTn id="5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60" y="-12361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6 L -1.25E-6 -0.12338 C -1.25E-6 -0.17871 0.15899 -0.24676 0.28802 -0.24676 L 0.57604 -0.24676 " pathEditMode="relative" rAng="0" ptsTypes="AAAA">
                                      <p:cBhvr>
                                        <p:cTn id="5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02" y="-1233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1.11111E-6 L -1.875E-6 -0.12824 C -1.875E-6 -0.18588 0.19571 -0.25648 0.35456 -0.25648 L 0.70912 -0.25648 " pathEditMode="relative" rAng="0" ptsTypes="AAAA">
                                      <p:cBhvr>
                                        <p:cTn id="5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56" y="-1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49" presetClass="exit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49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49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49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44" y="2053419"/>
            <a:ext cx="1905000" cy="190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157" y="2053419"/>
            <a:ext cx="1905000" cy="190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06" y="2053419"/>
            <a:ext cx="1905000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225" y="2053419"/>
            <a:ext cx="1905000" cy="190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8926" y="4170010"/>
            <a:ext cx="2134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400" b="1" dirty="0" smtClean="0">
                <a:solidFill>
                  <a:schemeClr val="bg2">
                    <a:lumMod val="50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Researchers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02665" y="4203328"/>
            <a:ext cx="509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l-PH" sz="2000" b="1" dirty="0">
                <a:solidFill>
                  <a:schemeClr val="bg2">
                    <a:lumMod val="50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Commuters </a:t>
            </a:r>
            <a:r>
              <a:rPr lang="fil-PH" sz="2000" b="1" dirty="0" smtClean="0">
                <a:solidFill>
                  <a:schemeClr val="bg2">
                    <a:lumMod val="50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and Drivers</a:t>
            </a:r>
            <a:endParaRPr lang="en-US" sz="2000" b="1" dirty="0">
              <a:solidFill>
                <a:schemeClr val="bg2">
                  <a:lumMod val="50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24864" y="4130438"/>
            <a:ext cx="2134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l-PH" sz="2400" b="1" dirty="0" smtClean="0">
                <a:solidFill>
                  <a:schemeClr val="bg2">
                    <a:lumMod val="50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School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23157" y="4203328"/>
            <a:ext cx="2134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400" b="1" dirty="0" smtClean="0">
                <a:solidFill>
                  <a:schemeClr val="bg2">
                    <a:lumMod val="50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Government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403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388" y="5560454"/>
            <a:ext cx="8480612" cy="12975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9" y="312644"/>
            <a:ext cx="3380815" cy="64344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950" y="1938852"/>
            <a:ext cx="3743779" cy="18587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11388" y="3456965"/>
            <a:ext cx="812202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  <a:p>
            <a:pPr algn="ctr"/>
            <a:r>
              <a:rPr lang="en-P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 </a:t>
            </a:r>
            <a:r>
              <a:rPr lang="en-P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THYSZK" panose="03000502000000000000" pitchFamily="66" charset="-122"/>
                <a:ea typeface="LTHYSZK" panose="03000502000000000000" pitchFamily="66" charset="-122"/>
              </a:rPr>
              <a:t>A CLOUD-BASED NAVIGATIONAL SYSTEM USING FRAME DIFFERENTATION AND TRAFFIC DENSITY DETECTION 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LTHYSZK" panose="03000502000000000000" pitchFamily="66" charset="-122"/>
              <a:ea typeface="LTHYSZK" panose="03000502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34904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85" y="1700463"/>
            <a:ext cx="2104336" cy="2738687"/>
          </a:xfrm>
          <a:prstGeom prst="rect">
            <a:avLst/>
          </a:prstGeom>
        </p:spPr>
      </p:pic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03774" y="1797557"/>
            <a:ext cx="3754344" cy="250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8834755" y="1797557"/>
            <a:ext cx="2104336" cy="2738687"/>
            <a:chOff x="8901315" y="1797557"/>
            <a:chExt cx="2104336" cy="2738687"/>
          </a:xfrm>
        </p:grpSpPr>
        <p:sp>
          <p:nvSpPr>
            <p:cNvPr id="8" name="Rectangle 7"/>
            <p:cNvSpPr/>
            <p:nvPr/>
          </p:nvSpPr>
          <p:spPr>
            <a:xfrm>
              <a:off x="9383989" y="2326105"/>
              <a:ext cx="1138989" cy="153931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383989" y="2566737"/>
              <a:ext cx="113898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l-PH" dirty="0">
                  <a:solidFill>
                    <a:prstClr val="black"/>
                  </a:solidFill>
                </a:rPr>
                <a:t>TRAFFIC</a:t>
              </a:r>
            </a:p>
            <a:p>
              <a:pPr algn="ctr"/>
              <a:r>
                <a:rPr lang="fil-PH" dirty="0">
                  <a:solidFill>
                    <a:prstClr val="black"/>
                  </a:solidFill>
                </a:rPr>
                <a:t>INFO</a:t>
              </a:r>
            </a:p>
            <a:p>
              <a:pPr algn="ctr"/>
              <a:r>
                <a:rPr lang="fil-PH" dirty="0">
                  <a:solidFill>
                    <a:prstClr val="black"/>
                  </a:solidFill>
                </a:rPr>
                <a:t>XXXX</a:t>
              </a:r>
            </a:p>
            <a:p>
              <a:pPr algn="ctr"/>
              <a:r>
                <a:rPr lang="fil-PH" dirty="0">
                  <a:solidFill>
                    <a:prstClr val="black"/>
                  </a:solidFill>
                </a:rPr>
                <a:t>XXXX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1315" y="1797557"/>
              <a:ext cx="2104336" cy="2738687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99821" y="4529603"/>
            <a:ext cx="170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dirty="0">
                <a:solidFill>
                  <a:schemeClr val="bg2">
                    <a:lumMod val="25000"/>
                  </a:schemeClr>
                </a:solidFill>
              </a:rPr>
              <a:t>MONITOR</a:t>
            </a:r>
            <a:endParaRPr 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30714" y="4529603"/>
            <a:ext cx="170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dirty="0">
                <a:solidFill>
                  <a:schemeClr val="bg2">
                    <a:lumMod val="25000"/>
                  </a:schemeClr>
                </a:solidFill>
              </a:rPr>
              <a:t>ANALYZE</a:t>
            </a:r>
            <a:endParaRPr 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815793" y="4529603"/>
            <a:ext cx="2142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dirty="0">
                <a:solidFill>
                  <a:schemeClr val="bg2">
                    <a:lumMod val="25000"/>
                  </a:schemeClr>
                </a:solidFill>
              </a:rPr>
              <a:t>DISSEMINATE</a:t>
            </a:r>
            <a:endParaRPr 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97885" y="1177243"/>
            <a:ext cx="2105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i="1" dirty="0" smtClean="0">
                <a:solidFill>
                  <a:schemeClr val="bg2">
                    <a:lumMod val="25000"/>
                  </a:schemeClr>
                </a:solidFill>
              </a:rPr>
              <a:t>Channel App</a:t>
            </a:r>
            <a:endParaRPr lang="en-US" sz="2800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05800" y="1177243"/>
            <a:ext cx="2004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i="1" dirty="0" smtClean="0">
                <a:solidFill>
                  <a:schemeClr val="bg2">
                    <a:lumMod val="25000"/>
                  </a:schemeClr>
                </a:solidFill>
              </a:rPr>
              <a:t>Server App</a:t>
            </a:r>
            <a:endParaRPr lang="en-US" sz="2800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013050" y="1162820"/>
            <a:ext cx="1566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l-PH" sz="2800" i="1" dirty="0" smtClean="0">
                <a:solidFill>
                  <a:schemeClr val="bg2">
                    <a:lumMod val="25000"/>
                  </a:schemeClr>
                </a:solidFill>
              </a:rPr>
              <a:t>User App</a:t>
            </a:r>
            <a:endParaRPr lang="en-US" sz="2800" i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86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813" y="674516"/>
            <a:ext cx="2415920" cy="241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110" y="2468394"/>
            <a:ext cx="3894618" cy="38946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58" y="2468394"/>
            <a:ext cx="3462173" cy="346217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886" y="4246644"/>
            <a:ext cx="2116368" cy="211636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53" y="365305"/>
            <a:ext cx="2384711" cy="238471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366" y="1310709"/>
            <a:ext cx="2554825" cy="255482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554" y="2588122"/>
            <a:ext cx="1775661" cy="17756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234" y="1081318"/>
            <a:ext cx="1868723" cy="18687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650" y="3784491"/>
            <a:ext cx="1879313" cy="187931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437" y="1081318"/>
            <a:ext cx="1459514" cy="145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12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182</Words>
  <Application>Microsoft Office PowerPoint</Application>
  <PresentationFormat>Widescreen</PresentationFormat>
  <Paragraphs>78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Times New Roman</vt:lpstr>
      <vt:lpstr>LTHYSZK</vt:lpstr>
      <vt:lpstr>Arial</vt:lpstr>
      <vt:lpstr>Linearicons-Free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Kenneth Sandimas</dc:creator>
  <cp:lastModifiedBy>Daniel Kenneth Sandimas</cp:lastModifiedBy>
  <cp:revision>60</cp:revision>
  <dcterms:created xsi:type="dcterms:W3CDTF">2015-08-22T11:41:46Z</dcterms:created>
  <dcterms:modified xsi:type="dcterms:W3CDTF">2015-09-21T20:50:57Z</dcterms:modified>
</cp:coreProperties>
</file>

<file path=docProps/thumbnail.jpeg>
</file>